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9" r:id="rId4"/>
    <p:sldId id="270" r:id="rId5"/>
    <p:sldId id="268" r:id="rId6"/>
    <p:sldId id="271" r:id="rId7"/>
    <p:sldId id="272" r:id="rId8"/>
    <p:sldId id="261" r:id="rId9"/>
    <p:sldId id="274" r:id="rId10"/>
    <p:sldId id="263" r:id="rId11"/>
    <p:sldId id="264" r:id="rId12"/>
    <p:sldId id="273" r:id="rId13"/>
    <p:sldId id="265" r:id="rId14"/>
    <p:sldId id="267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9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87868"/>
      </p:ext>
    </p:extLst>
  </p:cSld>
  <p:clrMapOvr>
    <a:masterClrMapping/>
  </p:clrMapOvr>
  <p:transition spd="slow">
    <p:circl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97797"/>
      </p:ext>
    </p:extLst>
  </p:cSld>
  <p:clrMapOvr>
    <a:masterClrMapping/>
  </p:clrMapOvr>
  <p:transition spd="slow">
    <p:circl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72141"/>
      </p:ext>
    </p:extLst>
  </p:cSld>
  <p:clrMapOvr>
    <a:masterClrMapping/>
  </p:clrMapOvr>
  <p:transition spd="slow">
    <p:circl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2224224"/>
      </p:ext>
    </p:extLst>
  </p:cSld>
  <p:clrMapOvr>
    <a:masterClrMapping/>
  </p:clrMapOvr>
  <p:transition spd="slow">
    <p:circl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669509"/>
      </p:ext>
    </p:extLst>
  </p:cSld>
  <p:clrMapOvr>
    <a:masterClrMapping/>
  </p:clrMapOvr>
  <p:transition spd="slow">
    <p:circl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3737"/>
      </p:ext>
    </p:extLst>
  </p:cSld>
  <p:clrMapOvr>
    <a:masterClrMapping/>
  </p:clrMapOvr>
  <p:transition spd="slow">
    <p:circl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628368"/>
      </p:ext>
    </p:extLst>
  </p:cSld>
  <p:clrMapOvr>
    <a:masterClrMapping/>
  </p:clrMapOvr>
  <p:transition spd="slow">
    <p:circl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668372"/>
      </p:ext>
    </p:extLst>
  </p:cSld>
  <p:clrMapOvr>
    <a:masterClrMapping/>
  </p:clrMapOvr>
  <p:transition spd="slow">
    <p:circl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67491"/>
      </p:ext>
    </p:extLst>
  </p:cSld>
  <p:clrMapOvr>
    <a:masterClrMapping/>
  </p:clrMapOvr>
  <p:transition spd="slow">
    <p:circl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25228"/>
      </p:ext>
    </p:extLst>
  </p:cSld>
  <p:clrMapOvr>
    <a:masterClrMapping/>
  </p:clrMapOvr>
  <p:transition spd="slow">
    <p:circl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171485"/>
      </p:ext>
    </p:extLst>
  </p:cSld>
  <p:clrMapOvr>
    <a:masterClrMapping/>
  </p:clrMapOvr>
  <p:transition spd="slow">
    <p:circl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48004"/>
      </p:ext>
    </p:extLst>
  </p:cSld>
  <p:clrMapOvr>
    <a:masterClrMapping/>
  </p:clrMapOvr>
  <p:transition spd="slow">
    <p:circl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4912"/>
      </p:ext>
    </p:extLst>
  </p:cSld>
  <p:clrMapOvr>
    <a:masterClrMapping/>
  </p:clrMapOvr>
  <p:transition spd="slow">
    <p:circl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260120"/>
      </p:ext>
    </p:extLst>
  </p:cSld>
  <p:clrMapOvr>
    <a:masterClrMapping/>
  </p:clrMapOvr>
  <p:transition spd="slow">
    <p:circl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839765"/>
      </p:ext>
    </p:extLst>
  </p:cSld>
  <p:clrMapOvr>
    <a:masterClrMapping/>
  </p:clrMapOvr>
  <p:transition spd="slow">
    <p:circl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54492"/>
      </p:ext>
    </p:extLst>
  </p:cSld>
  <p:clrMapOvr>
    <a:masterClrMapping/>
  </p:clrMapOvr>
  <p:transition spd="slow">
    <p:circl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69305"/>
      </p:ext>
    </p:extLst>
  </p:cSld>
  <p:clrMapOvr>
    <a:masterClrMapping/>
  </p:clrMapOvr>
  <p:transition spd="slow">
    <p:circl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4525">
              <a:srgbClr val="FFFF00"/>
            </a:gs>
            <a:gs pos="67300">
              <a:srgbClr val="00B050"/>
            </a:gs>
            <a:gs pos="0">
              <a:schemeClr val="bg2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956FD7E-CDA8-4AA3-98CF-B2BDADCC4070}" type="datetimeFigureOut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A60696C-681A-4B23-9BDC-B35287C1B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407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>
    <p:circle/>
  </p:transition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3" Type="http://schemas.openxmlformats.org/officeDocument/2006/relationships/hyperlink" Target="http://www.slideshare.com/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://www.microsoft.org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youtube.com/" TargetMode="External"/><Relationship Id="rId5" Type="http://schemas.openxmlformats.org/officeDocument/2006/relationships/hyperlink" Target="http://www.wikipedia.com/" TargetMode="External"/><Relationship Id="rId4" Type="http://schemas.openxmlformats.org/officeDocument/2006/relationships/hyperlink" Target="http://www.androidtutoriallpoint.com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/>
        </p:nvSpPr>
        <p:spPr>
          <a:xfrm>
            <a:off x="457200" y="1521551"/>
            <a:ext cx="11269362" cy="18250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cap="none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National E-Gram portal </a:t>
            </a:r>
            <a:endParaRPr lang="en-IN" cap="none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5" name="Subtitle 2"/>
          <p:cNvSpPr>
            <a:spLocks noGrp="1"/>
          </p:cNvSpPr>
          <p:nvPr/>
        </p:nvSpPr>
        <p:spPr>
          <a:xfrm>
            <a:off x="6985589" y="835751"/>
            <a:ext cx="4740973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Android Mobile Application</a:t>
            </a:r>
            <a:endParaRPr lang="en-IN" sz="24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3803080"/>
            <a:ext cx="11269361" cy="156966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400" i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Open Sans"/>
              </a:rPr>
              <a:t>	Gateway to the dynamic Android Application of Panchayats in the country.  A component of Panchayat organization, developed under BSC-IT education  Project. Which is useful for common man and its helps peoples to </a:t>
            </a:r>
            <a:r>
              <a:rPr lang="en-US" sz="2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Open Sans"/>
              </a:rPr>
              <a:t>get online </a:t>
            </a:r>
            <a:r>
              <a:rPr lang="en-US" sz="2400" i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Open Sans"/>
              </a:rPr>
              <a:t>certificates, you can also access other information like events  &amp; tenders</a:t>
            </a:r>
            <a:endParaRPr lang="en-IN" sz="24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657641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3696" y="557040"/>
            <a:ext cx="11541211" cy="5948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543696" y="233874"/>
            <a:ext cx="29113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3) Use case diagram: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974431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0130" y="1366837"/>
            <a:ext cx="11170508" cy="52193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1076086" y="716090"/>
            <a:ext cx="34002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0" lv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4) Component Diagram: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767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79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5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53" tmFilter="0, 0; 0.125,0.2665; 0.25,0.4; 0.375,0.465; 0.5,0.5;  0.625,0.535; 0.75,0.6; 0.875,0.7335; 1,1">
                                          <p:stCondLst>
                                            <p:cond delay="653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" tmFilter="0, 0; 0.125,0.2665; 0.25,0.4; 0.375,0.465; 0.5,0.5;  0.625,0.535; 0.75,0.6; 0.875,0.7335; 1,1">
                                          <p:stCondLst>
                                            <p:cond delay="130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" tmFilter="0, 0; 0.125,0.2665; 0.25,0.4; 0.375,0.465; 0.5,0.5;  0.625,0.535; 0.75,0.6; 0.875,0.7335; 1,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">
                                          <p:stCondLst>
                                            <p:cond delay="63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" decel="50000">
                                          <p:stCondLst>
                                            <p:cond delay="66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">
                                          <p:stCondLst>
                                            <p:cond delay="129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" decel="50000">
                                          <p:stCondLst>
                                            <p:cond delay="131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" decel="50000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" decel="50000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79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5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53" tmFilter="0, 0; 0.125,0.2665; 0.25,0.4; 0.375,0.465; 0.5,0.5;  0.625,0.535; 0.75,0.6; 0.875,0.7335; 1,1">
                                          <p:stCondLst>
                                            <p:cond delay="65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" tmFilter="0, 0; 0.125,0.2665; 0.25,0.4; 0.375,0.465; 0.5,0.5;  0.625,0.535; 0.75,0.6; 0.875,0.7335; 1,1">
                                          <p:stCondLst>
                                            <p:cond delay="130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" tmFilter="0, 0; 0.125,0.2665; 0.25,0.4; 0.375,0.465; 0.5,0.5;  0.625,0.535; 0.75,0.6; 0.875,0.7335; 1,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1">
                                          <p:stCondLst>
                                            <p:cond delay="63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" decel="50000">
                                          <p:stCondLst>
                                            <p:cond delay="66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1">
                                          <p:stCondLst>
                                            <p:cond delay="129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" decel="50000">
                                          <p:stCondLst>
                                            <p:cond delay="131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" decel="50000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1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" decel="50000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485" y="959906"/>
            <a:ext cx="4865030" cy="493818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58240" y="524256"/>
            <a:ext cx="23644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5} ER Diagram:</a:t>
            </a:r>
          </a:p>
        </p:txBody>
      </p:sp>
    </p:spTree>
    <p:extLst>
      <p:ext uri="{BB962C8B-B14F-4D97-AF65-F5344CB8AC3E}">
        <p14:creationId xmlns:p14="http://schemas.microsoft.com/office/powerpoint/2010/main" val="82588247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ChangeArrowheads="1"/>
          </p:cNvSpPr>
          <p:nvPr/>
        </p:nvSpPr>
        <p:spPr bwMode="auto">
          <a:xfrm>
            <a:off x="8168739" y="3496754"/>
            <a:ext cx="1222375" cy="41751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Send A Request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AutoShape 6"/>
          <p:cNvSpPr>
            <a:spLocks noChangeArrowheads="1"/>
          </p:cNvSpPr>
          <p:nvPr/>
        </p:nvSpPr>
        <p:spPr bwMode="auto">
          <a:xfrm>
            <a:off x="8395751" y="5841491"/>
            <a:ext cx="855663" cy="3175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Stop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8257639" y="4719128"/>
            <a:ext cx="1231900" cy="47942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Receive Response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8"/>
          <p:cNvSpPr>
            <a:spLocks noChangeArrowheads="1"/>
          </p:cNvSpPr>
          <p:nvPr/>
        </p:nvSpPr>
        <p:spPr bwMode="auto">
          <a:xfrm>
            <a:off x="8395751" y="4092066"/>
            <a:ext cx="706438" cy="3175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Print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8395751" y="5325554"/>
            <a:ext cx="785813" cy="307975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Print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7"/>
          <p:cNvSpPr>
            <a:spLocks noChangeArrowheads="1"/>
          </p:cNvSpPr>
          <p:nvPr/>
        </p:nvSpPr>
        <p:spPr bwMode="auto">
          <a:xfrm>
            <a:off x="8395751" y="2810954"/>
            <a:ext cx="855663" cy="41751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Save Data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6"/>
          <p:cNvSpPr>
            <a:spLocks noChangeArrowheads="1"/>
          </p:cNvSpPr>
          <p:nvPr/>
        </p:nvSpPr>
        <p:spPr bwMode="auto">
          <a:xfrm>
            <a:off x="7898864" y="2045779"/>
            <a:ext cx="1809750" cy="557212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Birth , Death &amp; Other Certificates  Register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5"/>
          <p:cNvSpPr>
            <a:spLocks noChangeArrowheads="1"/>
          </p:cNvSpPr>
          <p:nvPr/>
        </p:nvSpPr>
        <p:spPr bwMode="auto">
          <a:xfrm>
            <a:off x="8520370" y="1624089"/>
            <a:ext cx="706438" cy="3175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Services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8168739" y="891666"/>
            <a:ext cx="1322387" cy="457200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Log in to User Account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AutoShape 13"/>
          <p:cNvSpPr>
            <a:spLocks noChangeArrowheads="1"/>
          </p:cNvSpPr>
          <p:nvPr/>
        </p:nvSpPr>
        <p:spPr bwMode="auto">
          <a:xfrm>
            <a:off x="8257639" y="216979"/>
            <a:ext cx="1143000" cy="317500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Start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AutoShape 12"/>
          <p:cNvSpPr>
            <a:spLocks noChangeShapeType="1"/>
          </p:cNvSpPr>
          <p:nvPr/>
        </p:nvSpPr>
        <p:spPr bwMode="auto">
          <a:xfrm>
            <a:off x="8873589" y="534479"/>
            <a:ext cx="0" cy="357187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3" name="AutoShape 11"/>
          <p:cNvSpPr>
            <a:spLocks noChangeShapeType="1"/>
          </p:cNvSpPr>
          <p:nvPr/>
        </p:nvSpPr>
        <p:spPr bwMode="auto">
          <a:xfrm>
            <a:off x="8873589" y="1348866"/>
            <a:ext cx="0" cy="258763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" name="AutoShape 10"/>
          <p:cNvSpPr>
            <a:spLocks noChangeShapeType="1"/>
          </p:cNvSpPr>
          <p:nvPr/>
        </p:nvSpPr>
        <p:spPr bwMode="auto">
          <a:xfrm>
            <a:off x="8873589" y="1926716"/>
            <a:ext cx="0" cy="119063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5" name="AutoShape 9"/>
          <p:cNvSpPr>
            <a:spLocks noChangeShapeType="1"/>
          </p:cNvSpPr>
          <p:nvPr/>
        </p:nvSpPr>
        <p:spPr bwMode="auto">
          <a:xfrm>
            <a:off x="8873589" y="2602991"/>
            <a:ext cx="0" cy="207963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AutoShape 8"/>
          <p:cNvSpPr>
            <a:spLocks noChangeShapeType="1"/>
          </p:cNvSpPr>
          <p:nvPr/>
        </p:nvSpPr>
        <p:spPr bwMode="auto">
          <a:xfrm>
            <a:off x="8873589" y="3228466"/>
            <a:ext cx="0" cy="2682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7" name="AutoShape 7"/>
          <p:cNvSpPr>
            <a:spLocks noChangeShapeType="1"/>
          </p:cNvSpPr>
          <p:nvPr/>
        </p:nvSpPr>
        <p:spPr bwMode="auto">
          <a:xfrm>
            <a:off x="8803739" y="3914266"/>
            <a:ext cx="0" cy="179388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8" name="AutoShape 1"/>
          <p:cNvSpPr>
            <a:spLocks noChangeShapeType="1"/>
          </p:cNvSpPr>
          <p:nvPr/>
        </p:nvSpPr>
        <p:spPr bwMode="auto">
          <a:xfrm>
            <a:off x="8803739" y="4461954"/>
            <a:ext cx="0" cy="307975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9" name="AutoShape 4"/>
          <p:cNvSpPr>
            <a:spLocks noChangeShapeType="1"/>
          </p:cNvSpPr>
          <p:nvPr/>
        </p:nvSpPr>
        <p:spPr bwMode="auto">
          <a:xfrm>
            <a:off x="8803739" y="5198554"/>
            <a:ext cx="0" cy="188912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0" name="AutoShape 3"/>
          <p:cNvSpPr>
            <a:spLocks noChangeShapeType="1"/>
          </p:cNvSpPr>
          <p:nvPr/>
        </p:nvSpPr>
        <p:spPr bwMode="auto">
          <a:xfrm>
            <a:off x="8803739" y="5633529"/>
            <a:ext cx="0" cy="20955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3271860" y="98311"/>
            <a:ext cx="3803091" cy="98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4193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4193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4193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4193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4193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4193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4193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4193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41935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19350" algn="l"/>
              </a:tabLst>
            </a:pPr>
            <a:r>
              <a:rPr lang="en-US" altLang="en-US" sz="20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Flow chart diagram of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19350" algn="l"/>
              </a:tabLst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“E-GRAM APPLICATION”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419350" algn="l"/>
              </a:tabLs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31"/>
          <p:cNvSpPr>
            <a:spLocks noChangeArrowheads="1"/>
          </p:cNvSpPr>
          <p:nvPr/>
        </p:nvSpPr>
        <p:spPr bwMode="auto">
          <a:xfrm>
            <a:off x="65003" y="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087784" y="958604"/>
            <a:ext cx="6096000" cy="549381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Start the application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Login to the system using username and password.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Select option from list of services.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If selected to create Birth certificate 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Enter details.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Save and print the certificate.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If selected to register birth and  death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Enter input details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Save data.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If select to pay a water / house tax bill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Enter input details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Save and print –the bill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Stop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12928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500"/>
                            </p:stCondLst>
                            <p:childTnLst>
                              <p:par>
                                <p:cTn id="82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000"/>
                            </p:stCondLst>
                            <p:childTnLst>
                              <p:par>
                                <p:cTn id="93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4500"/>
                            </p:stCondLst>
                            <p:childTnLst>
                              <p:par>
                                <p:cTn id="104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000"/>
                            </p:stCondLst>
                            <p:childTnLst>
                              <p:par>
                                <p:cTn id="11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500"/>
                            </p:stCondLst>
                            <p:childTnLst>
                              <p:par>
                                <p:cTn id="126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6000"/>
                            </p:stCondLst>
                            <p:childTnLst>
                              <p:par>
                                <p:cTn id="137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6500"/>
                            </p:stCondLst>
                            <p:childTnLst>
                              <p:par>
                                <p:cTn id="14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7000"/>
                            </p:stCondLst>
                            <p:childTnLst>
                              <p:par>
                                <p:cTn id="159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7500"/>
                            </p:stCondLst>
                            <p:childTnLst>
                              <p:par>
                                <p:cTn id="170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8000"/>
                            </p:stCondLst>
                            <p:childTnLst>
                              <p:par>
                                <p:cTn id="181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0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8500"/>
                            </p:stCondLst>
                            <p:childTnLst>
                              <p:par>
                                <p:cTn id="192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9000"/>
                            </p:stCondLst>
                            <p:childTnLst>
                              <p:par>
                                <p:cTn id="203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9500"/>
                            </p:stCondLst>
                            <p:childTnLst>
                              <p:par>
                                <p:cTn id="214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6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3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2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4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48352" y="594137"/>
            <a:ext cx="21137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Reference:</a:t>
            </a:r>
          </a:p>
        </p:txBody>
      </p:sp>
      <p:sp>
        <p:nvSpPr>
          <p:cNvPr id="3" name="Rectangle 2"/>
          <p:cNvSpPr/>
          <p:nvPr/>
        </p:nvSpPr>
        <p:spPr>
          <a:xfrm>
            <a:off x="4610100" y="1482814"/>
            <a:ext cx="6675025" cy="5121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1}websites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  <a:hlinkClick r:id="rId2"/>
              </a:rPr>
              <a:t>www.Microsoft.org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  <a:hlinkClick r:id="rId3"/>
              </a:rPr>
              <a:t>www.slideshare.com</a:t>
            </a:r>
            <a:endParaRPr lang="en-US" sz="2800" u="sng" dirty="0">
              <a:solidFill>
                <a:srgbClr val="0000FF"/>
              </a:solidFill>
              <a:latin typeface="Times New Roman" panose="02020603050405020304" pitchFamily="18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  <a:hlinkClick r:id="rId4"/>
              </a:rPr>
              <a:t>www.androidtutoriallpoint.com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  <a:hlinkClick r:id="rId5"/>
              </a:rPr>
              <a:t>www.wikipedia.com</a:t>
            </a:r>
            <a:endParaRPr lang="en-US" sz="2800" u="sng" dirty="0">
              <a:solidFill>
                <a:srgbClr val="0000FF"/>
              </a:solidFill>
              <a:latin typeface="Times New Roman" panose="02020603050405020304" pitchFamily="18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  <a:hlinkClick r:id="rId6"/>
              </a:rPr>
              <a:t>www.youtube.com</a:t>
            </a:r>
            <a:r>
              <a:rPr lang="en-US" sz="2800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u="sng" dirty="0">
                <a:solidFill>
                  <a:srgbClr val="0000FF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www.google.com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2}Books 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Advance mobile programing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906" b="89974" l="64495" r="9348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463"/>
          <a:stretch/>
        </p:blipFill>
        <p:spPr>
          <a:xfrm>
            <a:off x="-999744" y="3347"/>
            <a:ext cx="5430012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2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3740939" y="1252944"/>
            <a:ext cx="78329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u="sng" dirty="0">
                <a:gradFill>
                  <a:gsLst>
                    <a:gs pos="0">
                      <a:schemeClr val="bg2">
                        <a:tint val="84000"/>
                        <a:shade val="100000"/>
                        <a:hueMod val="92000"/>
                        <a:satMod val="180000"/>
                        <a:lumMod val="114000"/>
                      </a:schemeClr>
                    </a:gs>
                    <a:gs pos="65487">
                      <a:schemeClr val="tx1"/>
                    </a:gs>
                    <a:gs pos="25000">
                      <a:srgbClr val="FF0000"/>
                    </a:gs>
                    <a:gs pos="49000">
                      <a:srgbClr val="00B0F0"/>
                    </a:gs>
                  </a:gsLst>
                  <a:lin ang="5400000" scaled="0"/>
                </a:gradFill>
                <a:latin typeface="Baskerville Old Face" panose="02020602080505020303" pitchFamily="18" charset="0"/>
              </a:rPr>
              <a:t>THANK YOU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08442" y="3635852"/>
            <a:ext cx="5497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gradFill>
                  <a:gsLst>
                    <a:gs pos="0">
                      <a:schemeClr val="bg2">
                        <a:tint val="84000"/>
                        <a:shade val="100000"/>
                        <a:hueMod val="92000"/>
                        <a:satMod val="180000"/>
                        <a:lumMod val="114000"/>
                      </a:schemeClr>
                    </a:gs>
                    <a:gs pos="65487">
                      <a:schemeClr val="tx1"/>
                    </a:gs>
                    <a:gs pos="25000">
                      <a:srgbClr val="FF0000"/>
                    </a:gs>
                    <a:gs pos="49000">
                      <a:srgbClr val="00B0F0"/>
                    </a:gs>
                  </a:gsLst>
                  <a:lin ang="5400000" scaled="0"/>
                </a:gradFill>
              </a:rPr>
              <a:t>And I hope You Like this Presentation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941306" y="2453273"/>
            <a:ext cx="143225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gradFill>
                  <a:gsLst>
                    <a:gs pos="0">
                      <a:schemeClr val="bg2">
                        <a:tint val="84000"/>
                        <a:shade val="100000"/>
                        <a:hueMod val="92000"/>
                        <a:satMod val="180000"/>
                        <a:lumMod val="114000"/>
                      </a:schemeClr>
                    </a:gs>
                    <a:gs pos="65487">
                      <a:schemeClr val="tx1"/>
                    </a:gs>
                    <a:gs pos="25000">
                      <a:srgbClr val="FF0000"/>
                    </a:gs>
                    <a:gs pos="49000">
                      <a:srgbClr val="00B0F0"/>
                    </a:gs>
                  </a:gsLst>
                  <a:lin ang="5400000" scaled="0"/>
                </a:gradFill>
              </a:rPr>
              <a:t>For</a:t>
            </a:r>
            <a:r>
              <a:rPr lang="en-US" sz="2000" dirty="0">
                <a:gradFill>
                  <a:gsLst>
                    <a:gs pos="0">
                      <a:schemeClr val="bg2">
                        <a:tint val="84000"/>
                        <a:shade val="100000"/>
                        <a:hueMod val="92000"/>
                        <a:satMod val="180000"/>
                        <a:lumMod val="114000"/>
                      </a:schemeClr>
                    </a:gs>
                    <a:gs pos="65487">
                      <a:schemeClr val="tx1"/>
                    </a:gs>
                    <a:gs pos="25000">
                      <a:srgbClr val="FF0000"/>
                    </a:gs>
                    <a:gs pos="49000">
                      <a:srgbClr val="00B0F0"/>
                    </a:gs>
                  </a:gsLst>
                  <a:lin ang="5400000" scaled="0"/>
                </a:gradFill>
              </a:rPr>
              <a:t> </a:t>
            </a:r>
          </a:p>
          <a:p>
            <a:pPr algn="ctr"/>
            <a:r>
              <a:rPr lang="en-US" sz="2400" dirty="0">
                <a:gradFill>
                  <a:gsLst>
                    <a:gs pos="0">
                      <a:schemeClr val="bg2">
                        <a:tint val="84000"/>
                        <a:shade val="100000"/>
                        <a:hueMod val="92000"/>
                        <a:satMod val="180000"/>
                        <a:lumMod val="114000"/>
                      </a:schemeClr>
                    </a:gs>
                    <a:gs pos="65487">
                      <a:schemeClr val="tx1"/>
                    </a:gs>
                    <a:gs pos="25000">
                      <a:srgbClr val="FF0000"/>
                    </a:gs>
                    <a:gs pos="49000">
                      <a:srgbClr val="00B0F0"/>
                    </a:gs>
                  </a:gsLst>
                  <a:lin ang="5400000" scaled="0"/>
                </a:gradFill>
              </a:rPr>
              <a:t>Watching</a:t>
            </a:r>
            <a:r>
              <a:rPr lang="en-US" sz="2000" dirty="0">
                <a:gradFill>
                  <a:gsLst>
                    <a:gs pos="0">
                      <a:schemeClr val="bg2">
                        <a:tint val="84000"/>
                        <a:shade val="100000"/>
                        <a:hueMod val="92000"/>
                        <a:satMod val="180000"/>
                        <a:lumMod val="114000"/>
                      </a:schemeClr>
                    </a:gs>
                    <a:gs pos="65487">
                      <a:schemeClr val="tx1"/>
                    </a:gs>
                    <a:gs pos="25000">
                      <a:srgbClr val="FF0000"/>
                    </a:gs>
                    <a:gs pos="49000">
                      <a:srgbClr val="00B0F0"/>
                    </a:gs>
                  </a:gsLst>
                  <a:lin ang="5400000" scaled="0"/>
                </a:gradFill>
              </a:rPr>
              <a:t>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9826387" y="6427079"/>
            <a:ext cx="27613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gradFill>
                  <a:gsLst>
                    <a:gs pos="0">
                      <a:schemeClr val="bg2">
                        <a:tint val="84000"/>
                        <a:shade val="100000"/>
                        <a:hueMod val="92000"/>
                        <a:satMod val="180000"/>
                        <a:lumMod val="114000"/>
                      </a:schemeClr>
                    </a:gs>
                    <a:gs pos="65487">
                      <a:schemeClr val="tx1"/>
                    </a:gs>
                    <a:gs pos="25000">
                      <a:srgbClr val="FF0000"/>
                    </a:gs>
                    <a:gs pos="49000">
                      <a:srgbClr val="00B0F0"/>
                    </a:gs>
                  </a:gsLst>
                  <a:lin ang="5400000" scaled="0"/>
                </a:gradFill>
                <a:latin typeface="Freestyle Script" panose="030804020302050B0404" pitchFamily="66" charset="0"/>
              </a:rPr>
              <a:t>Created By Pratik Bondre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97" b="89974" l="60029" r="92753">
                        <a14:foregroundMark x1="79502" y1="37500" x2="79502" y2="37500"/>
                        <a14:foregroundMark x1="79502" y1="41667" x2="79502" y2="41667"/>
                        <a14:foregroundMark x1="76061" y1="42318" x2="76061" y2="42318"/>
                        <a14:foregroundMark x1="82504" y1="42318" x2="82504" y2="42318"/>
                        <a14:foregroundMark x1="83968" y1="41406" x2="83968" y2="41406"/>
                        <a14:foregroundMark x1="77452" y1="51953" x2="77452" y2="51953"/>
                        <a14:foregroundMark x1="82138" y1="51953" x2="82138" y2="519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423" t="-497" r="2896" b="497"/>
          <a:stretch/>
        </p:blipFill>
        <p:spPr>
          <a:xfrm>
            <a:off x="414528" y="34091"/>
            <a:ext cx="459404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8613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"/>
          <p:cNvSpPr txBox="1"/>
          <p:nvPr/>
        </p:nvSpPr>
        <p:spPr>
          <a:xfrm>
            <a:off x="5563602" y="533400"/>
            <a:ext cx="5670831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  <a:latin typeface="+mj-lt"/>
                <a:cs typeface="Arial" panose="020B0604020202020204" pitchFamily="34" charset="0"/>
              </a:rPr>
              <a:t>HOME SCREEN</a:t>
            </a:r>
            <a:endParaRPr lang="en-IN" b="1" dirty="0">
              <a:ln/>
              <a:solidFill>
                <a:schemeClr val="accent6">
                  <a:lumMod val="75000"/>
                </a:schemeClr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3" name="TextBox 10"/>
          <p:cNvSpPr txBox="1"/>
          <p:nvPr/>
        </p:nvSpPr>
        <p:spPr>
          <a:xfrm>
            <a:off x="6281433" y="1423335"/>
            <a:ext cx="5549900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Now you can see the home screen of our application</a:t>
            </a:r>
            <a:endParaRPr lang="en-IN" b="1" dirty="0">
              <a:ln/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13"/>
          <p:cNvSpPr txBox="1"/>
          <p:nvPr/>
        </p:nvSpPr>
        <p:spPr>
          <a:xfrm>
            <a:off x="6281433" y="2353294"/>
            <a:ext cx="5435600" cy="286232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It will show following option </a:t>
            </a:r>
          </a:p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Like:</a:t>
            </a:r>
          </a:p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1} Services </a:t>
            </a:r>
          </a:p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2} Flash News</a:t>
            </a:r>
          </a:p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3} Committees</a:t>
            </a:r>
          </a:p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4}</a:t>
            </a:r>
            <a:r>
              <a:rPr lang="en-IN" b="1" dirty="0">
                <a:ln/>
                <a:solidFill>
                  <a:schemeClr val="accent6">
                    <a:lumMod val="75000"/>
                  </a:schemeClr>
                </a:solidFill>
              </a:rPr>
              <a:t> About Us</a:t>
            </a:r>
          </a:p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5} Log in </a:t>
            </a:r>
          </a:p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6} Help</a:t>
            </a:r>
          </a:p>
          <a:p>
            <a:endParaRPr lang="en-US" b="1" dirty="0">
              <a:ln/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b="1" dirty="0">
                <a:ln/>
                <a:solidFill>
                  <a:schemeClr val="accent6">
                    <a:lumMod val="75000"/>
                  </a:schemeClr>
                </a:solidFill>
              </a:rPr>
              <a:t>You can select any Option here like  </a:t>
            </a:r>
          </a:p>
        </p:txBody>
      </p:sp>
      <p:sp>
        <p:nvSpPr>
          <p:cNvPr id="25" name="Rectangle 24"/>
          <p:cNvSpPr/>
          <p:nvPr/>
        </p:nvSpPr>
        <p:spPr>
          <a:xfrm>
            <a:off x="9818555" y="4858610"/>
            <a:ext cx="1106650" cy="35700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Log in </a:t>
            </a:r>
            <a:endParaRPr lang="en-IN" b="1" dirty="0">
              <a:solidFill>
                <a:sysClr val="windowText" lastClr="000000"/>
              </a:solidFill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9" b="89974" l="67862" r="9106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10" t="-4920" r="-717" b="4920"/>
          <a:stretch/>
        </p:blipFill>
        <p:spPr>
          <a:xfrm>
            <a:off x="192250" y="-345127"/>
            <a:ext cx="5157216" cy="6968868"/>
          </a:xfrm>
          <a:prstGeom prst="rect">
            <a:avLst/>
          </a:prstGeom>
          <a:solidFill>
            <a:schemeClr val="bg1">
              <a:alpha val="0"/>
            </a:schemeClr>
          </a:solidFill>
        </p:spPr>
      </p:pic>
    </p:spTree>
    <p:extLst>
      <p:ext uri="{BB962C8B-B14F-4D97-AF65-F5344CB8AC3E}">
        <p14:creationId xmlns:p14="http://schemas.microsoft.com/office/powerpoint/2010/main" val="22065745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47"/>
          <p:cNvSpPr txBox="1"/>
          <p:nvPr/>
        </p:nvSpPr>
        <p:spPr>
          <a:xfrm>
            <a:off x="7046320" y="903193"/>
            <a:ext cx="32936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Open Your Account</a:t>
            </a:r>
            <a:endParaRPr lang="en-IN" sz="32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TextBox 48"/>
          <p:cNvSpPr txBox="1"/>
          <p:nvPr/>
        </p:nvSpPr>
        <p:spPr>
          <a:xfrm>
            <a:off x="5461000" y="2207621"/>
            <a:ext cx="6289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When you click on                        you will see these page</a:t>
            </a:r>
            <a:endParaRPr lang="en-IN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408134" y="2219947"/>
            <a:ext cx="1106650" cy="357006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Log in </a:t>
            </a:r>
            <a:endParaRPr lang="en-IN" b="1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50"/>
          <p:cNvSpPr txBox="1"/>
          <p:nvPr/>
        </p:nvSpPr>
        <p:spPr>
          <a:xfrm>
            <a:off x="5461000" y="3518810"/>
            <a:ext cx="6464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1} In these page you need to enter your Account Id &amp; Password and click on                    to open your Account</a:t>
            </a:r>
          </a:p>
          <a:p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2} if you don’t have any account you can click on                      and it will show the registration page.</a:t>
            </a:r>
            <a:endParaRPr lang="en-IN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6367580" y="3938138"/>
            <a:ext cx="914400" cy="319336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Login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10136741" y="4397994"/>
            <a:ext cx="1103345" cy="441292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Register Here</a:t>
            </a:r>
            <a:endParaRPr lang="en-IN" sz="1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1667" l="38873" r="7049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308" t="1001" r="27884" b="5003"/>
          <a:stretch/>
        </p:blipFill>
        <p:spPr>
          <a:xfrm>
            <a:off x="438642" y="0"/>
            <a:ext cx="3756074" cy="644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2527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 animBg="1"/>
      <p:bldP spid="22" grpId="0"/>
      <p:bldP spid="23" grpId="0" animBg="1"/>
      <p:bldP spid="2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32"/>
          <p:cNvSpPr txBox="1"/>
          <p:nvPr/>
        </p:nvSpPr>
        <p:spPr>
          <a:xfrm>
            <a:off x="7295162" y="937701"/>
            <a:ext cx="2267287" cy="369332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n/>
                <a:solidFill>
                  <a:schemeClr val="accent4"/>
                </a:solidFill>
              </a:rPr>
              <a:t>Register Your Account</a:t>
            </a:r>
            <a:endParaRPr lang="en-IN" b="1" dirty="0">
              <a:ln/>
              <a:solidFill>
                <a:schemeClr val="accent4"/>
              </a:solidFill>
            </a:endParaRPr>
          </a:p>
        </p:txBody>
      </p:sp>
      <p:sp>
        <p:nvSpPr>
          <p:cNvPr id="29" name="TextBox 33"/>
          <p:cNvSpPr txBox="1"/>
          <p:nvPr/>
        </p:nvSpPr>
        <p:spPr>
          <a:xfrm>
            <a:off x="6122415" y="1888110"/>
            <a:ext cx="5435600" cy="203132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n/>
                <a:solidFill>
                  <a:schemeClr val="accent4"/>
                </a:solidFill>
              </a:rPr>
              <a:t>Now you can Register the required information to create your account </a:t>
            </a:r>
          </a:p>
          <a:p>
            <a:r>
              <a:rPr lang="en-US" b="1" dirty="0">
                <a:ln/>
                <a:solidFill>
                  <a:schemeClr val="accent4"/>
                </a:solidFill>
              </a:rPr>
              <a:t>1} your User Id And Password </a:t>
            </a:r>
          </a:p>
          <a:p>
            <a:r>
              <a:rPr lang="en-US" b="1" dirty="0">
                <a:ln/>
                <a:solidFill>
                  <a:schemeClr val="accent4"/>
                </a:solidFill>
              </a:rPr>
              <a:t>2} then click on</a:t>
            </a:r>
          </a:p>
          <a:p>
            <a:endParaRPr lang="en-US" b="1" dirty="0">
              <a:ln/>
              <a:solidFill>
                <a:schemeClr val="accent4"/>
              </a:solidFill>
            </a:endParaRPr>
          </a:p>
          <a:p>
            <a:r>
              <a:rPr lang="en-US" b="1" dirty="0">
                <a:ln/>
                <a:solidFill>
                  <a:schemeClr val="accent4"/>
                </a:solidFill>
              </a:rPr>
              <a:t>3} when your account is register you will see a massage box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7773852" y="2802506"/>
            <a:ext cx="1309905" cy="318168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Register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2" name="TextBox 36"/>
          <p:cNvSpPr txBox="1"/>
          <p:nvPr/>
        </p:nvSpPr>
        <p:spPr>
          <a:xfrm>
            <a:off x="6288854" y="4214189"/>
            <a:ext cx="4279900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n/>
                <a:solidFill>
                  <a:schemeClr val="accent4"/>
                </a:solidFill>
              </a:rPr>
              <a:t>Your Account Created Successfully </a:t>
            </a:r>
            <a:endParaRPr lang="en-IN" b="1" dirty="0">
              <a:ln/>
              <a:solidFill>
                <a:schemeClr val="accent4"/>
              </a:solidFill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771" b="95573" l="44290" r="8016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840" r="26951"/>
          <a:stretch/>
        </p:blipFill>
        <p:spPr>
          <a:xfrm>
            <a:off x="-292608" y="-94189"/>
            <a:ext cx="4292756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753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21"/>
          <p:cNvSpPr txBox="1"/>
          <p:nvPr/>
        </p:nvSpPr>
        <p:spPr>
          <a:xfrm>
            <a:off x="6220751" y="847507"/>
            <a:ext cx="3578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chemeClr val="bg2">
                    <a:lumMod val="50000"/>
                  </a:schemeClr>
                </a:solidFill>
              </a:rPr>
              <a:t>Services Offered</a:t>
            </a:r>
            <a:endParaRPr lang="en-IN" sz="3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TextBox 27"/>
          <p:cNvSpPr txBox="1"/>
          <p:nvPr/>
        </p:nvSpPr>
        <p:spPr>
          <a:xfrm>
            <a:off x="4411941" y="1962785"/>
            <a:ext cx="719585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bg2">
                    <a:lumMod val="50000"/>
                  </a:schemeClr>
                </a:solidFill>
              </a:rPr>
              <a:t>	Here you can sent request To Gram panchayat Office for birth registration, Death Registration , Certificates and you can See Tenders and Current News Like Events or Meeting and The facilities provided by the Government for common people  </a:t>
            </a:r>
            <a:r>
              <a:rPr lang="en-IN" sz="2800" dirty="0">
                <a:solidFill>
                  <a:schemeClr val="bg2">
                    <a:lumMod val="50000"/>
                  </a:schemeClr>
                </a:solidFill>
              </a:rPr>
              <a:t>Here </a:t>
            </a:r>
          </a:p>
          <a:p>
            <a:r>
              <a:rPr lang="en-IN" sz="2800" dirty="0">
                <a:solidFill>
                  <a:schemeClr val="bg2">
                    <a:lumMod val="50000"/>
                  </a:schemeClr>
                </a:solidFill>
              </a:rPr>
              <a:t>	and other things is you can paid taxes from this application like water taxes and  household Taxes</a:t>
            </a:r>
          </a:p>
          <a:p>
            <a:endParaRPr lang="en-IN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250" b="95703" l="45681" r="7093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042" r="25858"/>
          <a:stretch/>
        </p:blipFill>
        <p:spPr>
          <a:xfrm>
            <a:off x="0" y="3347"/>
            <a:ext cx="4157473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385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48" b="93099" l="44217" r="71230"/>
                    </a14:imgEffect>
                  </a14:imgLayer>
                </a14:imgProps>
              </a:ext>
            </a:extLst>
          </a:blip>
          <a:srcRect l="44596" t="4167" r="24120" b="-4167"/>
          <a:stretch/>
        </p:blipFill>
        <p:spPr>
          <a:xfrm>
            <a:off x="292608" y="0"/>
            <a:ext cx="4096512" cy="73152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810988" y="811659"/>
            <a:ext cx="7856756" cy="5488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When user login to system if verify the user using username and password which is already saved  into database 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System compare the entered data and existing  data and shows the message as per result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Then user performed operation in the system 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1) Register birth : 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here  the entered data is store in the database give acknowledgement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Certificate creations :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571500" marR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Enter your Required Information And Send Request To The Grampanchayat </a:t>
            </a:r>
          </a:p>
          <a:p>
            <a:pPr marL="28575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Office Through This Application</a:t>
            </a:r>
          </a:p>
          <a:p>
            <a:pPr marL="28575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  </a:t>
            </a:r>
            <a:endParaRPr lang="en-US" dirty="0">
              <a:solidFill>
                <a:schemeClr val="accent5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28260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339" b="93620" l="42167" r="8806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961" r="27770"/>
          <a:stretch/>
        </p:blipFill>
        <p:spPr>
          <a:xfrm>
            <a:off x="-752349" y="0"/>
            <a:ext cx="4543865" cy="685465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335244" y="454031"/>
            <a:ext cx="7856756" cy="54886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When user login to system if verify the user using username and password which is already saved  into database 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System compare the entered data and existing  data and shows the message as per result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Then user performed operation in the system 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1) Register death : 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34290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here  the entered data is store in the database give acknowledgement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Certificate creations :</a:t>
            </a:r>
            <a:endParaRPr lang="en-US" dirty="0">
              <a:solidFill>
                <a:schemeClr val="accent5">
                  <a:lumMod val="7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  <a:p>
            <a:pPr marL="571500" marR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Enter your Required Information And Send Request To The Grampanchayat </a:t>
            </a:r>
          </a:p>
          <a:p>
            <a:pPr marL="28575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SimSun" panose="02010600030101010101" pitchFamily="2" charset="-122"/>
              </a:rPr>
              <a:t>Office Through This Application</a:t>
            </a:r>
          </a:p>
          <a:p>
            <a:pPr marL="28575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  </a:t>
            </a:r>
            <a:endParaRPr lang="en-US" dirty="0">
              <a:solidFill>
                <a:schemeClr val="accent5">
                  <a:lumMod val="75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9747204"/>
      </p:ext>
    </p:extLst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476" y="1305190"/>
            <a:ext cx="10972800" cy="477433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25611" y="639296"/>
            <a:ext cx="37935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1) Data flow diagram </a:t>
            </a:r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090099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244" y="1005630"/>
            <a:ext cx="4895512" cy="48467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8640" y="482410"/>
            <a:ext cx="30713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2} Activity Diagram:</a:t>
            </a:r>
          </a:p>
        </p:txBody>
      </p:sp>
    </p:spTree>
    <p:extLst>
      <p:ext uri="{BB962C8B-B14F-4D97-AF65-F5344CB8AC3E}">
        <p14:creationId xmlns:p14="http://schemas.microsoft.com/office/powerpoint/2010/main" val="8035294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gramportal</Template>
  <TotalTime>389</TotalTime>
  <Words>579</Words>
  <Application>Microsoft Office PowerPoint</Application>
  <PresentationFormat>Widescreen</PresentationFormat>
  <Paragraphs>98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SimSun</vt:lpstr>
      <vt:lpstr>Arial</vt:lpstr>
      <vt:lpstr>Baskerville Old Face</vt:lpstr>
      <vt:lpstr>Calibri</vt:lpstr>
      <vt:lpstr>Freestyle Script</vt:lpstr>
      <vt:lpstr>Open Sans</vt:lpstr>
      <vt:lpstr>Times New Roman</vt:lpstr>
      <vt:lpstr>Tw Cen MT</vt:lpstr>
      <vt:lpstr>Droplet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pratik bondre</dc:creator>
  <cp:lastModifiedBy>pratik bondre</cp:lastModifiedBy>
  <cp:revision>18</cp:revision>
  <dcterms:created xsi:type="dcterms:W3CDTF">2019-04-25T10:01:11Z</dcterms:created>
  <dcterms:modified xsi:type="dcterms:W3CDTF">2023-06-11T14:04:06Z</dcterms:modified>
</cp:coreProperties>
</file>

<file path=docProps/thumbnail.jpeg>
</file>